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9"/>
  </p:notesMasterIdLst>
  <p:sldIdLst>
    <p:sldId id="256" r:id="rId2"/>
    <p:sldId id="265" r:id="rId3"/>
    <p:sldId id="273" r:id="rId4"/>
    <p:sldId id="275" r:id="rId5"/>
    <p:sldId id="276" r:id="rId6"/>
    <p:sldId id="277" r:id="rId7"/>
    <p:sldId id="278" r:id="rId8"/>
    <p:sldId id="279" r:id="rId9"/>
    <p:sldId id="302" r:id="rId10"/>
    <p:sldId id="290" r:id="rId11"/>
    <p:sldId id="297" r:id="rId12"/>
    <p:sldId id="291" r:id="rId13"/>
    <p:sldId id="292" r:id="rId14"/>
    <p:sldId id="293" r:id="rId15"/>
    <p:sldId id="295" r:id="rId16"/>
    <p:sldId id="296" r:id="rId17"/>
    <p:sldId id="294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300" r:id="rId28"/>
  </p:sldIdLst>
  <p:sldSz cx="9144000" cy="6858000" type="screen4x3"/>
  <p:notesSz cx="6858000" cy="9144000"/>
  <p:custDataLst>
    <p:tags r:id="rId3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2478"/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70" autoAdjust="0"/>
    <p:restoredTop sz="94660"/>
  </p:normalViewPr>
  <p:slideViewPr>
    <p:cSldViewPr>
      <p:cViewPr varScale="1">
        <p:scale>
          <a:sx n="61" d="100"/>
          <a:sy n="61" d="100"/>
        </p:scale>
        <p:origin x="-8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8577E-7455-48BC-844D-3F9BF9ECB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9BD-396D-4DFD-A586-3E50F7CBE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484DB-E030-4650-9FD7-9410F5E79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832D2-116C-454B-A267-62109821A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0FB46-DE68-42AC-924F-97894EE82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58E7C-0103-474A-AAE9-FB6FADA090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EEFBC-293D-44CD-AD69-AD74DC3C8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8F41E-DFB2-4669-AF09-07696535B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08CE5-1B5D-48CE-ACFB-A90B092EB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1135C-1D49-4FDD-B269-A9B8F515E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3C98B-FD6D-4621-B2E3-C880319AC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F13E8E0D-B731-4797-ABA7-4B41B2457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1459389E-F04C-4CF0-AE1D-B8D97D658508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17526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CA" sz="4000" smtClean="0">
                <a:solidFill>
                  <a:srgbClr val="B42478"/>
                </a:solidFill>
              </a:rPr>
              <a:t>Balancing Assessment</a:t>
            </a:r>
            <a:endParaRPr lang="en-US" sz="4000" smtClean="0">
              <a:solidFill>
                <a:srgbClr val="B42478"/>
              </a:solidFill>
              <a:latin typeface="Tahoma" pitchFamily="34" charset="0"/>
              <a:cs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smtClean="0"/>
          </a:p>
          <a:p>
            <a:pPr marL="39688" indent="0" algn="ctr"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3886200" y="4572000"/>
            <a:ext cx="46482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32080" bIns="50800"/>
          <a:lstStyle/>
          <a:p>
            <a:pPr marL="39688" algn="r">
              <a:spcBef>
                <a:spcPts val="700"/>
              </a:spcBef>
              <a:buSzPct val="100000"/>
              <a:buFont typeface="Arial" charset="0"/>
              <a:buNone/>
              <a:defRPr/>
            </a:pPr>
            <a:r>
              <a:rPr lang="en-US" sz="32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K-4 Breakout Five</a:t>
            </a:r>
          </a:p>
          <a:p>
            <a:pPr marL="39688" algn="ctr">
              <a:spcBef>
                <a:spcPts val="700"/>
              </a:spcBef>
              <a:buSzPct val="100000"/>
              <a:buFont typeface="Arial" charset="0"/>
              <a:buNone/>
              <a:defRPr/>
            </a:pPr>
            <a:endParaRPr lang="en-US" sz="3200" kern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eaLnBrk="1" hangingPunct="1"/>
            <a:r>
              <a:rPr lang="en-CA" smtClean="0"/>
              <a:t>The Fruity Set Problem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01700"/>
            <a:ext cx="8458200" cy="4737100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FontTx/>
              <a:buNone/>
            </a:pPr>
            <a:r>
              <a:rPr lang="en-CA" sz="2400" smtClean="0"/>
              <a:t>A basket of fruit, containing mangos, blueberries, apples and cherries was delivered to the palace.</a:t>
            </a:r>
          </a:p>
          <a:p>
            <a:pPr marL="0" indent="0" eaLnBrk="1" hangingPunct="1">
              <a:spcAft>
                <a:spcPts val="600"/>
              </a:spcAft>
              <a:buFontTx/>
              <a:buNone/>
            </a:pPr>
            <a:r>
              <a:rPr lang="en-CA" sz="2400" smtClean="0"/>
              <a:t>The king took one  sixth of all the fruit.</a:t>
            </a:r>
          </a:p>
          <a:p>
            <a:pPr marL="0" indent="0" eaLnBrk="1" hangingPunct="1">
              <a:buFontTx/>
              <a:buNone/>
            </a:pPr>
            <a:r>
              <a:rPr lang="en-CA" sz="2400" smtClean="0">
                <a:solidFill>
                  <a:srgbClr val="FF0000"/>
                </a:solidFill>
              </a:rPr>
              <a:t>From what was left</a:t>
            </a:r>
            <a:r>
              <a:rPr lang="en-CA" sz="2400" smtClean="0"/>
              <a:t>, the queen took one fifth of the fruit.</a:t>
            </a:r>
          </a:p>
          <a:p>
            <a:pPr marL="0" indent="0" eaLnBrk="1" hangingPunct="1">
              <a:buFontTx/>
              <a:buNone/>
            </a:pPr>
            <a:r>
              <a:rPr lang="en-CA" sz="2400" smtClean="0">
                <a:solidFill>
                  <a:srgbClr val="FF0000"/>
                </a:solidFill>
              </a:rPr>
              <a:t>From what was left</a:t>
            </a:r>
            <a:r>
              <a:rPr lang="en-CA" sz="2400" smtClean="0"/>
              <a:t>, the princess took one fourth of the fruit.</a:t>
            </a:r>
          </a:p>
          <a:p>
            <a:pPr marL="0" indent="0" eaLnBrk="1" hangingPunct="1">
              <a:buFontTx/>
              <a:buNone/>
            </a:pPr>
            <a:r>
              <a:rPr lang="en-CA" sz="2400" smtClean="0">
                <a:solidFill>
                  <a:srgbClr val="FF0000"/>
                </a:solidFill>
              </a:rPr>
              <a:t>From what was left</a:t>
            </a:r>
            <a:r>
              <a:rPr lang="en-CA" sz="2400" smtClean="0"/>
              <a:t>, the prince took one third of the fruit.. </a:t>
            </a:r>
          </a:p>
          <a:p>
            <a:pPr marL="0" indent="0" eaLnBrk="1" hangingPunct="1">
              <a:buFontTx/>
              <a:buNone/>
            </a:pPr>
            <a:r>
              <a:rPr lang="en-CA" sz="2400" smtClean="0">
                <a:solidFill>
                  <a:srgbClr val="FF0000"/>
                </a:solidFill>
              </a:rPr>
              <a:t>From what was left</a:t>
            </a:r>
            <a:r>
              <a:rPr lang="en-CA" sz="2400" smtClean="0"/>
              <a:t>, the duchess took one half of the fruit.. </a:t>
            </a:r>
          </a:p>
          <a:p>
            <a:pPr marL="0" indent="0" eaLnBrk="1" hangingPunct="1">
              <a:spcBef>
                <a:spcPts val="1200"/>
              </a:spcBef>
              <a:buFontTx/>
              <a:buNone/>
            </a:pPr>
            <a:r>
              <a:rPr lang="en-CA" sz="2400" smtClean="0"/>
              <a:t>This left only 2 blueberries and 1 mango in the bowl for the servant. </a:t>
            </a:r>
          </a:p>
          <a:p>
            <a:pPr marL="0" indent="0" eaLnBrk="1" hangingPunct="1">
              <a:spcBef>
                <a:spcPts val="1200"/>
              </a:spcBef>
              <a:buFontTx/>
              <a:buNone/>
            </a:pPr>
            <a:r>
              <a:rPr lang="en-CA" sz="2400" smtClean="0"/>
              <a:t>How many pieces of fruit were originally in the basket?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smtClean="0"/>
              <a:t>Gallery Walk</a:t>
            </a:r>
            <a:endParaRPr lang="en-CA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What are the big ideas and misconceptions about fractions that this problem may address/expose?</a:t>
            </a:r>
          </a:p>
          <a:p>
            <a:r>
              <a:rPr lang="en-CA" smtClean="0"/>
              <a:t>Write these on stickies and post them on the learning wall.</a:t>
            </a:r>
          </a:p>
          <a:p>
            <a:endParaRPr lang="en-CA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3A2B1A9-A84E-4EF3-AE00-500CDEBFB92B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en-CA" smtClean="0"/>
              <a:t>Guess and Check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990600"/>
            <a:ext cx="7467600" cy="480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CA" smtClean="0"/>
              <a:t>Pick a multiple of 6  - let’s say 60.</a:t>
            </a:r>
          </a:p>
          <a:p>
            <a:pPr eaLnBrk="1" hangingPunct="1">
              <a:buFontTx/>
              <a:buNone/>
            </a:pPr>
            <a:r>
              <a:rPr lang="en-CA" smtClean="0"/>
              <a:t>One sixth of 60 is 10 which leaves 50.</a:t>
            </a:r>
          </a:p>
          <a:p>
            <a:pPr eaLnBrk="1" hangingPunct="1">
              <a:buFontTx/>
              <a:buNone/>
            </a:pPr>
            <a:r>
              <a:rPr lang="en-CA" smtClean="0"/>
              <a:t>One fifth of 50 is 10</a:t>
            </a:r>
          </a:p>
          <a:p>
            <a:pPr eaLnBrk="1" hangingPunct="1">
              <a:buFontTx/>
              <a:buNone/>
            </a:pPr>
            <a:r>
              <a:rPr lang="en-CA" smtClean="0"/>
              <a:t>One fourth of 40 is 10</a:t>
            </a:r>
          </a:p>
          <a:p>
            <a:pPr eaLnBrk="1" hangingPunct="1">
              <a:buFontTx/>
              <a:buNone/>
            </a:pPr>
            <a:r>
              <a:rPr lang="en-CA" smtClean="0"/>
              <a:t>One third of 30 is 10</a:t>
            </a:r>
          </a:p>
          <a:p>
            <a:pPr eaLnBrk="1" hangingPunct="1">
              <a:buFontTx/>
              <a:buNone/>
            </a:pPr>
            <a:r>
              <a:rPr lang="en-CA" smtClean="0"/>
              <a:t>One half of 20 is 10</a:t>
            </a:r>
          </a:p>
          <a:p>
            <a:pPr eaLnBrk="1" hangingPunct="1">
              <a:buFontTx/>
              <a:buNone/>
            </a:pPr>
            <a:r>
              <a:rPr lang="en-CA" smtClean="0"/>
              <a:t>10 left over is too high</a:t>
            </a:r>
          </a:p>
          <a:p>
            <a:pPr eaLnBrk="1" hangingPunct="1">
              <a:buFontTx/>
              <a:buNone/>
            </a:pPr>
            <a:r>
              <a:rPr lang="en-CA" smtClean="0"/>
              <a:t>Try a lower multiple of 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04800"/>
            <a:ext cx="8229600" cy="1509713"/>
          </a:xfrm>
        </p:spPr>
        <p:txBody>
          <a:bodyPr/>
          <a:lstStyle/>
          <a:p>
            <a:pPr eaLnBrk="1" hangingPunct="1"/>
            <a:r>
              <a:rPr lang="en-CA" smtClean="0"/>
              <a:t>Draw a Diagram</a:t>
            </a:r>
          </a:p>
        </p:txBody>
      </p:sp>
      <p:pic>
        <p:nvPicPr>
          <p:cNvPr id="15363" name="Picture 3" descr="Mango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4" name="Group 14"/>
          <p:cNvGrpSpPr>
            <a:grpSpLocks/>
          </p:cNvGrpSpPr>
          <p:nvPr/>
        </p:nvGrpSpPr>
        <p:grpSpPr bwMode="auto">
          <a:xfrm>
            <a:off x="76200" y="1295400"/>
            <a:ext cx="9067800" cy="954088"/>
            <a:chOff x="76200" y="1066800"/>
            <a:chExt cx="9067800" cy="954107"/>
          </a:xfrm>
        </p:grpSpPr>
        <p:sp>
          <p:nvSpPr>
            <p:cNvPr id="15365" name="TextBox 7"/>
            <p:cNvSpPr txBox="1">
              <a:spLocks noChangeArrowheads="1"/>
            </p:cNvSpPr>
            <p:nvPr/>
          </p:nvSpPr>
          <p:spPr bwMode="auto">
            <a:xfrm>
              <a:off x="76200" y="1066800"/>
              <a:ext cx="1447800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/>
                <a:t>King removes one sixth of  fruit</a:t>
              </a:r>
            </a:p>
            <a:p>
              <a:pPr algn="ctr"/>
              <a:endParaRPr lang="en-CA" sz="1400"/>
            </a:p>
          </p:txBody>
        </p:sp>
        <p:sp>
          <p:nvSpPr>
            <p:cNvPr id="15366" name="TextBox 8"/>
            <p:cNvSpPr txBox="1">
              <a:spLocks noChangeArrowheads="1"/>
            </p:cNvSpPr>
            <p:nvPr/>
          </p:nvSpPr>
          <p:spPr bwMode="auto">
            <a:xfrm>
              <a:off x="1524000" y="1066800"/>
              <a:ext cx="1524000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/>
                <a:t>Queen removes one fifth of remainder</a:t>
              </a:r>
            </a:p>
            <a:p>
              <a:pPr algn="ctr"/>
              <a:endParaRPr lang="en-CA" sz="1400"/>
            </a:p>
          </p:txBody>
        </p:sp>
        <p:sp>
          <p:nvSpPr>
            <p:cNvPr id="15367" name="TextBox 9"/>
            <p:cNvSpPr txBox="1">
              <a:spLocks noChangeArrowheads="1"/>
            </p:cNvSpPr>
            <p:nvPr/>
          </p:nvSpPr>
          <p:spPr bwMode="auto">
            <a:xfrm>
              <a:off x="3048000" y="1066800"/>
              <a:ext cx="1524000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/>
                <a:t>Princess  removes one fourth of remainder</a:t>
              </a:r>
            </a:p>
          </p:txBody>
        </p:sp>
        <p:sp>
          <p:nvSpPr>
            <p:cNvPr id="15368" name="TextBox 11"/>
            <p:cNvSpPr txBox="1">
              <a:spLocks noChangeArrowheads="1"/>
            </p:cNvSpPr>
            <p:nvPr/>
          </p:nvSpPr>
          <p:spPr bwMode="auto">
            <a:xfrm>
              <a:off x="4572000" y="1066800"/>
              <a:ext cx="1524000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/>
                <a:t>Prince    removes one third of remainder</a:t>
              </a:r>
            </a:p>
          </p:txBody>
        </p:sp>
        <p:sp>
          <p:nvSpPr>
            <p:cNvPr id="15369" name="TextBox 12"/>
            <p:cNvSpPr txBox="1">
              <a:spLocks noChangeArrowheads="1"/>
            </p:cNvSpPr>
            <p:nvPr/>
          </p:nvSpPr>
          <p:spPr bwMode="auto">
            <a:xfrm>
              <a:off x="6096000" y="1066800"/>
              <a:ext cx="1524000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CA" sz="1400"/>
                <a:t>Duchess removes one half  of remainder</a:t>
              </a:r>
            </a:p>
          </p:txBody>
        </p:sp>
        <p:sp>
          <p:nvSpPr>
            <p:cNvPr id="15370" name="TextBox 13"/>
            <p:cNvSpPr txBox="1">
              <a:spLocks noChangeArrowheads="1"/>
            </p:cNvSpPr>
            <p:nvPr/>
          </p:nvSpPr>
          <p:spPr bwMode="auto">
            <a:xfrm>
              <a:off x="7620000" y="1066800"/>
              <a:ext cx="1524000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en-CA" sz="1400"/>
            </a:p>
            <a:p>
              <a:pPr algn="ctr"/>
              <a:r>
                <a:rPr lang="en-CA" sz="1400"/>
                <a:t>2 blueberries and a mango left</a:t>
              </a:r>
            </a:p>
            <a:p>
              <a:pPr algn="ctr"/>
              <a:endParaRPr lang="en-CA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4876800" cy="1509713"/>
          </a:xfrm>
        </p:spPr>
        <p:txBody>
          <a:bodyPr/>
          <a:lstStyle/>
          <a:p>
            <a:pPr eaLnBrk="1" hangingPunct="1"/>
            <a:r>
              <a:rPr lang="en-CA" smtClean="0"/>
              <a:t>Another Diagram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17638"/>
            <a:ext cx="9372600" cy="8683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CA" sz="2200" smtClean="0"/>
              <a:t>  King	         Queen        Princess           Prince       Duchess      Servant</a:t>
            </a:r>
          </a:p>
        </p:txBody>
      </p:sp>
      <p:grpSp>
        <p:nvGrpSpPr>
          <p:cNvPr id="16388" name="Group 16"/>
          <p:cNvGrpSpPr>
            <a:grpSpLocks/>
          </p:cNvGrpSpPr>
          <p:nvPr/>
        </p:nvGrpSpPr>
        <p:grpSpPr bwMode="auto">
          <a:xfrm>
            <a:off x="338138" y="1905000"/>
            <a:ext cx="8577262" cy="665163"/>
            <a:chOff x="838200" y="1905000"/>
            <a:chExt cx="7696200" cy="685800"/>
          </a:xfrm>
        </p:grpSpPr>
        <p:sp>
          <p:nvSpPr>
            <p:cNvPr id="16390" name="Oval 4"/>
            <p:cNvSpPr>
              <a:spLocks noChangeArrowheads="1"/>
            </p:cNvSpPr>
            <p:nvPr/>
          </p:nvSpPr>
          <p:spPr bwMode="auto">
            <a:xfrm>
              <a:off x="838200" y="19050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sz="2800"/>
            </a:p>
          </p:txBody>
        </p:sp>
        <p:sp>
          <p:nvSpPr>
            <p:cNvPr id="16391" name="Oval 5"/>
            <p:cNvSpPr>
              <a:spLocks noChangeArrowheads="1"/>
            </p:cNvSpPr>
            <p:nvPr/>
          </p:nvSpPr>
          <p:spPr bwMode="auto">
            <a:xfrm>
              <a:off x="2133600" y="19050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sz="2800"/>
            </a:p>
          </p:txBody>
        </p:sp>
        <p:sp>
          <p:nvSpPr>
            <p:cNvPr id="16392" name="Oval 6"/>
            <p:cNvSpPr>
              <a:spLocks noChangeArrowheads="1"/>
            </p:cNvSpPr>
            <p:nvPr/>
          </p:nvSpPr>
          <p:spPr bwMode="auto">
            <a:xfrm>
              <a:off x="3581400" y="19050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sz="2800"/>
            </a:p>
          </p:txBody>
        </p:sp>
        <p:sp>
          <p:nvSpPr>
            <p:cNvPr id="16393" name="Oval 7"/>
            <p:cNvSpPr>
              <a:spLocks noChangeArrowheads="1"/>
            </p:cNvSpPr>
            <p:nvPr/>
          </p:nvSpPr>
          <p:spPr bwMode="auto">
            <a:xfrm>
              <a:off x="5181600" y="19050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sz="2800"/>
            </a:p>
          </p:txBody>
        </p:sp>
        <p:sp>
          <p:nvSpPr>
            <p:cNvPr id="16394" name="Oval 8"/>
            <p:cNvSpPr>
              <a:spLocks noChangeArrowheads="1"/>
            </p:cNvSpPr>
            <p:nvPr/>
          </p:nvSpPr>
          <p:spPr bwMode="auto">
            <a:xfrm>
              <a:off x="6477000" y="19050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 sz="2800"/>
            </a:p>
          </p:txBody>
        </p:sp>
        <p:sp>
          <p:nvSpPr>
            <p:cNvPr id="16395" name="Oval 9"/>
            <p:cNvSpPr>
              <a:spLocks noChangeArrowheads="1"/>
            </p:cNvSpPr>
            <p:nvPr/>
          </p:nvSpPr>
          <p:spPr bwMode="auto">
            <a:xfrm>
              <a:off x="7848600" y="1905000"/>
              <a:ext cx="6858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16396" name="Text Box 10"/>
            <p:cNvSpPr txBox="1">
              <a:spLocks noChangeArrowheads="1"/>
            </p:cNvSpPr>
            <p:nvPr/>
          </p:nvSpPr>
          <p:spPr bwMode="auto">
            <a:xfrm>
              <a:off x="5334000" y="2057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sz="2800"/>
                <a:t>3</a:t>
              </a:r>
            </a:p>
          </p:txBody>
        </p:sp>
        <p:sp>
          <p:nvSpPr>
            <p:cNvPr id="16397" name="Text Box 11"/>
            <p:cNvSpPr txBox="1">
              <a:spLocks noChangeArrowheads="1"/>
            </p:cNvSpPr>
            <p:nvPr/>
          </p:nvSpPr>
          <p:spPr bwMode="auto">
            <a:xfrm>
              <a:off x="6629400" y="2057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sz="2800"/>
                <a:t>3</a:t>
              </a:r>
            </a:p>
          </p:txBody>
        </p:sp>
        <p:sp>
          <p:nvSpPr>
            <p:cNvPr id="16398" name="Text Box 12"/>
            <p:cNvSpPr txBox="1">
              <a:spLocks noChangeArrowheads="1"/>
            </p:cNvSpPr>
            <p:nvPr/>
          </p:nvSpPr>
          <p:spPr bwMode="auto">
            <a:xfrm>
              <a:off x="3733800" y="2057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sz="2800"/>
                <a:t>3</a:t>
              </a:r>
            </a:p>
          </p:txBody>
        </p:sp>
        <p:sp>
          <p:nvSpPr>
            <p:cNvPr id="16399" name="Text Box 13"/>
            <p:cNvSpPr txBox="1">
              <a:spLocks noChangeArrowheads="1"/>
            </p:cNvSpPr>
            <p:nvPr/>
          </p:nvSpPr>
          <p:spPr bwMode="auto">
            <a:xfrm>
              <a:off x="2286000" y="2057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sz="2800"/>
                <a:t>3</a:t>
              </a:r>
            </a:p>
          </p:txBody>
        </p:sp>
        <p:sp>
          <p:nvSpPr>
            <p:cNvPr id="16400" name="Text Box 14"/>
            <p:cNvSpPr txBox="1">
              <a:spLocks noChangeArrowheads="1"/>
            </p:cNvSpPr>
            <p:nvPr/>
          </p:nvSpPr>
          <p:spPr bwMode="auto">
            <a:xfrm>
              <a:off x="990600" y="2057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sz="2800"/>
                <a:t>3</a:t>
              </a:r>
            </a:p>
          </p:txBody>
        </p:sp>
        <p:sp>
          <p:nvSpPr>
            <p:cNvPr id="16401" name="Text Box 15"/>
            <p:cNvSpPr txBox="1">
              <a:spLocks noChangeArrowheads="1"/>
            </p:cNvSpPr>
            <p:nvPr/>
          </p:nvSpPr>
          <p:spPr bwMode="auto">
            <a:xfrm>
              <a:off x="8001000" y="2057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sz="2800"/>
                <a:t>3</a:t>
              </a:r>
            </a:p>
          </p:txBody>
        </p:sp>
      </p:grpSp>
      <p:sp>
        <p:nvSpPr>
          <p:cNvPr id="16389" name="Text Box 16"/>
          <p:cNvSpPr txBox="1">
            <a:spLocks noChangeArrowheads="1"/>
          </p:cNvSpPr>
          <p:nvPr/>
        </p:nvSpPr>
        <p:spPr bwMode="auto">
          <a:xfrm>
            <a:off x="1219200" y="3048000"/>
            <a:ext cx="6553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3600"/>
              <a:t>3 + 3 + 3 + 3 + 3 + 3 = 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Working Backwards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839200" cy="525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CA" sz="2800" smtClean="0"/>
              <a:t>Servant receives 3 pieces.</a:t>
            </a:r>
          </a:p>
          <a:p>
            <a:pPr eaLnBrk="1" hangingPunct="1">
              <a:buFontTx/>
              <a:buNone/>
            </a:pPr>
            <a:r>
              <a:rPr lang="en-CA" sz="2800" smtClean="0"/>
              <a:t>Duchess	(took one half)  so 3 is half of 6</a:t>
            </a:r>
          </a:p>
          <a:p>
            <a:pPr eaLnBrk="1" hangingPunct="1">
              <a:buFontTx/>
              <a:buNone/>
            </a:pPr>
            <a:r>
              <a:rPr lang="en-CA" sz="2800" smtClean="0"/>
              <a:t>Prince    	(took one third) so 6 is two thirds of 9</a:t>
            </a:r>
          </a:p>
          <a:p>
            <a:pPr eaLnBrk="1" hangingPunct="1">
              <a:buFontTx/>
              <a:buNone/>
            </a:pPr>
            <a:r>
              <a:rPr lang="en-CA" sz="2800" smtClean="0"/>
              <a:t>Princess 	(took one fourth)  so 9 is three fourths of 12</a:t>
            </a:r>
          </a:p>
          <a:p>
            <a:pPr eaLnBrk="1" hangingPunct="1">
              <a:buFontTx/>
              <a:buNone/>
            </a:pPr>
            <a:r>
              <a:rPr lang="en-CA" sz="2800" smtClean="0"/>
              <a:t>Queen   	(took one fifth) so 12 is four fifths of 15</a:t>
            </a:r>
          </a:p>
          <a:p>
            <a:pPr eaLnBrk="1" hangingPunct="1">
              <a:buFontTx/>
              <a:buNone/>
            </a:pPr>
            <a:r>
              <a:rPr lang="en-CA" sz="2800" smtClean="0"/>
              <a:t>King       	(took one sixth)  so 1 is five sixxths of 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IMG00017-20111112-1745"/>
          <p:cNvPicPr>
            <a:picLocks noChangeAspect="1" noChangeArrowheads="1"/>
          </p:cNvPicPr>
          <p:nvPr/>
        </p:nvPicPr>
        <p:blipFill>
          <a:blip r:embed="rId2" cstate="print">
            <a:lum bright="24000" contrast="58000"/>
          </a:blip>
          <a:srcRect l="4167" r="26666" b="16667"/>
          <a:stretch>
            <a:fillRect/>
          </a:stretch>
        </p:blipFill>
        <p:spPr bwMode="auto">
          <a:xfrm>
            <a:off x="2514600" y="609600"/>
            <a:ext cx="6629400" cy="598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 rot="16200000">
            <a:off x="647700" y="-1104900"/>
            <a:ext cx="2590800" cy="3733800"/>
          </a:xfrm>
        </p:spPr>
        <p:txBody>
          <a:bodyPr vert="vert"/>
          <a:lstStyle/>
          <a:p>
            <a:pPr eaLnBrk="1" hangingPunct="1">
              <a:defRPr/>
            </a:pPr>
            <a:r>
              <a:rPr lang="en-CA" dirty="0" smtClean="0"/>
              <a:t>Algebraic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4800600" cy="1128713"/>
          </a:xfrm>
        </p:spPr>
        <p:txBody>
          <a:bodyPr/>
          <a:lstStyle/>
          <a:p>
            <a:pPr eaLnBrk="1" hangingPunct="1"/>
            <a:r>
              <a:rPr lang="en-CA" smtClean="0"/>
              <a:t>Finding a Pattern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229600" cy="525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CA" sz="3600" smtClean="0"/>
              <a:t>Start with 24</a:t>
            </a:r>
          </a:p>
          <a:p>
            <a:pPr eaLnBrk="1" hangingPunct="1">
              <a:buFontTx/>
              <a:buNone/>
            </a:pPr>
            <a:r>
              <a:rPr lang="en-CA" sz="2400" smtClean="0"/>
              <a:t>One sixth of 24 equals 4</a:t>
            </a:r>
          </a:p>
          <a:p>
            <a:pPr eaLnBrk="1" hangingPunct="1">
              <a:buFontTx/>
              <a:buNone/>
            </a:pPr>
            <a:r>
              <a:rPr lang="en-CA" sz="2400" smtClean="0"/>
              <a:t>One fifth of 20 equals 4</a:t>
            </a:r>
          </a:p>
          <a:p>
            <a:pPr eaLnBrk="1" hangingPunct="1">
              <a:buFontTx/>
              <a:buNone/>
            </a:pPr>
            <a:r>
              <a:rPr lang="en-CA" sz="2400" smtClean="0"/>
              <a:t>One fourth of 16 equals 4</a:t>
            </a:r>
          </a:p>
          <a:p>
            <a:pPr eaLnBrk="1" hangingPunct="1">
              <a:buFontTx/>
              <a:buNone/>
            </a:pPr>
            <a:r>
              <a:rPr lang="en-CA" sz="3600" smtClean="0"/>
              <a:t>Choose a lower number</a:t>
            </a:r>
          </a:p>
          <a:p>
            <a:pPr eaLnBrk="1" hangingPunct="1">
              <a:buFontTx/>
              <a:buNone/>
            </a:pPr>
            <a:r>
              <a:rPr lang="en-CA" sz="2400" smtClean="0"/>
              <a:t>One sixth of 18 equals 3</a:t>
            </a:r>
          </a:p>
          <a:p>
            <a:pPr eaLnBrk="1" hangingPunct="1">
              <a:buFontTx/>
              <a:buNone/>
            </a:pPr>
            <a:r>
              <a:rPr lang="en-CA" sz="2400" smtClean="0"/>
              <a:t>One fifth of 15 equals 3</a:t>
            </a:r>
          </a:p>
          <a:p>
            <a:pPr eaLnBrk="1" hangingPunct="1">
              <a:buFontTx/>
              <a:buNone/>
            </a:pPr>
            <a:r>
              <a:rPr lang="en-CA" sz="2400" smtClean="0"/>
              <a:t>3 blueberries is what was left so </a:t>
            </a:r>
          </a:p>
          <a:p>
            <a:pPr eaLnBrk="1" hangingPunct="1">
              <a:buFontTx/>
              <a:buNone/>
            </a:pPr>
            <a:r>
              <a:rPr lang="en-CA" sz="2400" smtClean="0"/>
              <a:t>6 people times 3 equals 18 pieces of fruit.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533400" y="928688"/>
            <a:ext cx="8229600" cy="1509712"/>
          </a:xfrm>
        </p:spPr>
        <p:txBody>
          <a:bodyPr/>
          <a:lstStyle/>
          <a:p>
            <a:pPr marL="1171575" indent="-1171575"/>
            <a:r>
              <a:rPr lang="en-CA" sz="3600" smtClean="0"/>
              <a:t>Myth: fractional parts of an area need to look exactly the same (size and shape)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51C7CA4-18D2-45D5-955F-5BDAD3346236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18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306763"/>
            <a:ext cx="69342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46100" indent="-193675">
              <a:buFont typeface="Arial" pitchFamily="34" charset="0"/>
              <a:buChar char="•"/>
              <a:defRPr/>
            </a:pPr>
            <a:r>
              <a:rPr lang="en-CA" sz="3200" dirty="0"/>
              <a:t>Re-organize into homogeneous grade groups of 4 to 6.</a:t>
            </a:r>
          </a:p>
          <a:p>
            <a:pPr marL="352425" indent="193675">
              <a:buFont typeface="Arial" pitchFamily="34" charset="0"/>
              <a:buChar char="•"/>
              <a:defRPr/>
            </a:pPr>
            <a:r>
              <a:rPr lang="en-CA" sz="3200" dirty="0"/>
              <a:t>Consider the following problem.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000" smtClean="0"/>
              <a:t>Is one fourth of the square in the picture shaded?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20C3F7E-FA11-4F4E-A057-A8B2E1F58CE7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19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5716588" y="5938838"/>
            <a:ext cx="32750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sz="2000"/>
              <a:t>(P61 A Focus on Fractions)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509713"/>
          </a:xfrm>
        </p:spPr>
        <p:txBody>
          <a:bodyPr/>
          <a:lstStyle/>
          <a:p>
            <a:r>
              <a:rPr lang="en-CA" smtClean="0"/>
              <a:t>Participant Learning Goals: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3657600"/>
          </a:xfrm>
        </p:spPr>
        <p:txBody>
          <a:bodyPr/>
          <a:lstStyle/>
          <a:p>
            <a:pPr marL="39688" indent="0">
              <a:buFont typeface="Arial" pitchFamily="34" charset="0"/>
              <a:buNone/>
              <a:defRPr/>
            </a:pPr>
            <a:r>
              <a:rPr lang="en-US" sz="3000" dirty="0">
                <a:sym typeface="Arial" pitchFamily="34" charset="0"/>
              </a:rPr>
              <a:t>Participants will</a:t>
            </a:r>
            <a:r>
              <a:rPr lang="en-US" sz="3000" dirty="0" smtClean="0">
                <a:sym typeface="Arial" pitchFamily="34" charset="0"/>
              </a:rPr>
              <a:t>:</a:t>
            </a:r>
            <a:endParaRPr lang="en-CA" sz="2800" dirty="0" smtClean="0"/>
          </a:p>
          <a:p>
            <a:pPr>
              <a:defRPr/>
            </a:pPr>
            <a:r>
              <a:rPr lang="en-CA" sz="2800" dirty="0" smtClean="0"/>
              <a:t>investigate portfolio assessment</a:t>
            </a:r>
          </a:p>
          <a:p>
            <a:pPr>
              <a:defRPr/>
            </a:pPr>
            <a:r>
              <a:rPr lang="en-CA" sz="2800" dirty="0" smtClean="0"/>
              <a:t>deepen their understanding of Balanced Assessment</a:t>
            </a:r>
          </a:p>
          <a:p>
            <a:pPr>
              <a:defRPr/>
            </a:pPr>
            <a:r>
              <a:rPr lang="en-CA" sz="2800" dirty="0" smtClean="0"/>
              <a:t>become aware of important understandings and misconceptions and how to assess for understanding in the learning of fractions.</a:t>
            </a:r>
            <a:endParaRPr lang="en-CA" sz="3000" dirty="0">
              <a:sym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509713"/>
          </a:xfrm>
        </p:spPr>
        <p:txBody>
          <a:bodyPr/>
          <a:lstStyle/>
          <a:p>
            <a:r>
              <a:rPr lang="en-CA" smtClean="0"/>
              <a:t>Maria’s Response </a:t>
            </a:r>
            <a:r>
              <a:rPr lang="en-CA" sz="3200" baseline="-25000" smtClean="0"/>
              <a:t>p62</a:t>
            </a:r>
            <a:endParaRPr lang="en-CA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C96BEC6-38F5-4B14-90C8-CFA478ED6ED8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20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81000" y="319088"/>
            <a:ext cx="8229600" cy="747712"/>
          </a:xfrm>
        </p:spPr>
        <p:txBody>
          <a:bodyPr/>
          <a:lstStyle/>
          <a:p>
            <a:r>
              <a:rPr lang="en-CA" smtClean="0"/>
              <a:t>William’s Response </a:t>
            </a:r>
            <a:r>
              <a:rPr lang="en-CA" baseline="-25000" smtClean="0"/>
              <a:t>p63</a:t>
            </a:r>
            <a:endParaRPr lang="en-CA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6060246-F0E0-454C-9688-A60EB5C51C44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21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Placemat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What do you know about each student‘s understanding?”</a:t>
            </a:r>
          </a:p>
          <a:p>
            <a:r>
              <a:rPr lang="en-CA" smtClean="0"/>
              <a:t>“What are you unsure of?”</a:t>
            </a:r>
          </a:p>
          <a:p>
            <a:r>
              <a:rPr lang="en-CA" smtClean="0"/>
              <a:t>“What would you ask each next?”</a:t>
            </a:r>
          </a:p>
          <a:p>
            <a:endParaRPr lang="en-CA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7311133-82ED-4B98-99A2-05F2BA524A1E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22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4495800" cy="1128712"/>
          </a:xfrm>
        </p:spPr>
        <p:txBody>
          <a:bodyPr/>
          <a:lstStyle/>
          <a:p>
            <a:r>
              <a:rPr lang="en-CA" smtClean="0"/>
              <a:t>Group Placemat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9BBD172-7C54-4D43-BBB6-9FFD9769FEFF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23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grpSp>
        <p:nvGrpSpPr>
          <p:cNvPr id="25604" name="Group 18"/>
          <p:cNvGrpSpPr>
            <a:grpSpLocks/>
          </p:cNvGrpSpPr>
          <p:nvPr/>
        </p:nvGrpSpPr>
        <p:grpSpPr bwMode="auto">
          <a:xfrm>
            <a:off x="152400" y="1219200"/>
            <a:ext cx="8991600" cy="4191000"/>
            <a:chOff x="152400" y="1143000"/>
            <a:chExt cx="8991600" cy="4191000"/>
          </a:xfrm>
        </p:grpSpPr>
        <p:grpSp>
          <p:nvGrpSpPr>
            <p:cNvPr id="25605" name="Group 20"/>
            <p:cNvGrpSpPr>
              <a:grpSpLocks/>
            </p:cNvGrpSpPr>
            <p:nvPr/>
          </p:nvGrpSpPr>
          <p:grpSpPr bwMode="auto">
            <a:xfrm>
              <a:off x="152400" y="1143000"/>
              <a:ext cx="8991600" cy="4191000"/>
              <a:chOff x="152401" y="1371600"/>
              <a:chExt cx="8991599" cy="4191000"/>
            </a:xfrm>
          </p:grpSpPr>
          <p:cxnSp>
            <p:nvCxnSpPr>
              <p:cNvPr id="25608" name="Straight Connector 6"/>
              <p:cNvCxnSpPr>
                <a:cxnSpLocks noChangeShapeType="1"/>
              </p:cNvCxnSpPr>
              <p:nvPr/>
            </p:nvCxnSpPr>
            <p:spPr bwMode="auto">
              <a:xfrm>
                <a:off x="533400" y="1447800"/>
                <a:ext cx="8229600" cy="4038600"/>
              </a:xfrm>
              <a:prstGeom prst="line">
                <a:avLst/>
              </a:prstGeom>
              <a:noFill/>
              <a:ln w="25400" algn="ctr">
                <a:solidFill>
                  <a:srgbClr val="000000"/>
                </a:solidFill>
                <a:round/>
                <a:headEnd/>
                <a:tailEnd/>
              </a:ln>
            </p:spPr>
          </p:cxnSp>
          <p:grpSp>
            <p:nvGrpSpPr>
              <p:cNvPr id="25609" name="Group 19"/>
              <p:cNvGrpSpPr>
                <a:grpSpLocks/>
              </p:cNvGrpSpPr>
              <p:nvPr/>
            </p:nvGrpSpPr>
            <p:grpSpPr bwMode="auto">
              <a:xfrm>
                <a:off x="152401" y="1371600"/>
                <a:ext cx="8991599" cy="4191000"/>
                <a:chOff x="152401" y="1371600"/>
                <a:chExt cx="8991599" cy="4191000"/>
              </a:xfrm>
            </p:grpSpPr>
            <p:sp>
              <p:nvSpPr>
                <p:cNvPr id="25610" name="Rectangle 4"/>
                <p:cNvSpPr>
                  <a:spLocks noChangeArrowheads="1"/>
                </p:cNvSpPr>
                <p:nvPr/>
              </p:nvSpPr>
              <p:spPr bwMode="auto">
                <a:xfrm>
                  <a:off x="533400" y="1447800"/>
                  <a:ext cx="8229600" cy="4038600"/>
                </a:xfrm>
                <a:prstGeom prst="rect">
                  <a:avLst/>
                </a:prstGeom>
                <a:noFill/>
                <a:ln w="2540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CA"/>
                </a:p>
              </p:txBody>
            </p:sp>
            <p:cxnSp>
              <p:nvCxnSpPr>
                <p:cNvPr id="25611" name="Straight Connector 9"/>
                <p:cNvCxnSpPr>
                  <a:cxnSpLocks noChangeShapeType="1"/>
                </p:cNvCxnSpPr>
                <p:nvPr/>
              </p:nvCxnSpPr>
              <p:spPr bwMode="auto">
                <a:xfrm flipV="1">
                  <a:off x="533400" y="1447800"/>
                  <a:ext cx="8229600" cy="4038600"/>
                </a:xfrm>
                <a:prstGeom prst="line">
                  <a:avLst/>
                </a:prstGeom>
                <a:noFill/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sp>
              <p:nvSpPr>
                <p:cNvPr id="14" name="Title 1"/>
                <p:cNvSpPr txBox="1">
                  <a:spLocks/>
                </p:cNvSpPr>
                <p:nvPr/>
              </p:nvSpPr>
              <p:spPr bwMode="auto">
                <a:xfrm>
                  <a:off x="2133601" y="1371600"/>
                  <a:ext cx="5562599" cy="4572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50800" tIns="50800" bIns="50800" anchor="ctr"/>
                <a:lstStyle/>
                <a:p>
                  <a:pPr marL="39688" indent="-39688" eaLnBrk="0" hangingPunct="0">
                    <a:defRPr/>
                  </a:pPr>
                  <a:r>
                    <a:rPr lang="en-CA" sz="1400" kern="0" dirty="0">
                      <a:solidFill>
                        <a:srgbClr val="2B5CA9"/>
                      </a:solidFill>
                      <a:latin typeface="+mj-lt"/>
                      <a:ea typeface="+mj-ea"/>
                      <a:cs typeface="+mj-cs"/>
                    </a:rPr>
                    <a:t>What I am sure about  Maria`s understanding:</a:t>
                  </a:r>
                </a:p>
              </p:txBody>
            </p:sp>
            <p:sp>
              <p:nvSpPr>
                <p:cNvPr id="16" name="Title 1"/>
                <p:cNvSpPr txBox="1">
                  <a:spLocks/>
                </p:cNvSpPr>
                <p:nvPr/>
              </p:nvSpPr>
              <p:spPr bwMode="auto">
                <a:xfrm rot="5400000">
                  <a:off x="7017544" y="3131344"/>
                  <a:ext cx="3124200" cy="11287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50800" tIns="50800" bIns="50800" anchor="ctr"/>
                <a:lstStyle/>
                <a:p>
                  <a:pPr marL="39688" indent="-39688" eaLnBrk="0" hangingPunct="0">
                    <a:defRPr/>
                  </a:pPr>
                  <a:r>
                    <a:rPr lang="en-CA" sz="1400" kern="0" dirty="0">
                      <a:solidFill>
                        <a:srgbClr val="2B5CA9"/>
                      </a:solidFill>
                      <a:latin typeface="+mj-lt"/>
                      <a:ea typeface="+mj-ea"/>
                      <a:cs typeface="+mj-cs"/>
                    </a:rPr>
                    <a:t>What I would ask  Maria next:</a:t>
                  </a:r>
                </a:p>
              </p:txBody>
            </p:sp>
            <p:sp>
              <p:nvSpPr>
                <p:cNvPr id="17" name="Title 1"/>
                <p:cNvSpPr txBox="1">
                  <a:spLocks/>
                </p:cNvSpPr>
                <p:nvPr/>
              </p:nvSpPr>
              <p:spPr bwMode="auto">
                <a:xfrm rot="10800000">
                  <a:off x="1066801" y="5105400"/>
                  <a:ext cx="5562599" cy="4572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50800" tIns="50800" bIns="50800" anchor="ctr"/>
                <a:lstStyle/>
                <a:p>
                  <a:pPr marL="39688" indent="-39688" eaLnBrk="0" hangingPunct="0">
                    <a:defRPr/>
                  </a:pPr>
                  <a:r>
                    <a:rPr lang="en-CA" sz="1400" kern="0" dirty="0">
                      <a:solidFill>
                        <a:srgbClr val="2B5CA9"/>
                      </a:solidFill>
                      <a:latin typeface="+mj-lt"/>
                      <a:ea typeface="+mj-ea"/>
                      <a:cs typeface="+mj-cs"/>
                    </a:rPr>
                    <a:t>What I am sure about  William`s understanding:</a:t>
                  </a:r>
                </a:p>
              </p:txBody>
            </p:sp>
            <p:sp>
              <p:nvSpPr>
                <p:cNvPr id="18" name="Title 1"/>
                <p:cNvSpPr txBox="1">
                  <a:spLocks/>
                </p:cNvSpPr>
                <p:nvPr/>
              </p:nvSpPr>
              <p:spPr bwMode="auto">
                <a:xfrm rot="16200000">
                  <a:off x="-845342" y="2597943"/>
                  <a:ext cx="3124200" cy="112871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50800" tIns="50800" bIns="50800" anchor="ctr"/>
                <a:lstStyle/>
                <a:p>
                  <a:pPr marL="39688" indent="-39688" eaLnBrk="0" hangingPunct="0">
                    <a:defRPr/>
                  </a:pPr>
                  <a:r>
                    <a:rPr lang="en-CA" sz="1400" kern="0" dirty="0">
                      <a:solidFill>
                        <a:srgbClr val="2B5CA9"/>
                      </a:solidFill>
                      <a:latin typeface="+mj-lt"/>
                      <a:ea typeface="+mj-ea"/>
                      <a:cs typeface="+mj-cs"/>
                    </a:rPr>
                    <a:t>What I would ask  William next:</a:t>
                  </a:r>
                </a:p>
              </p:txBody>
            </p:sp>
          </p:grpSp>
        </p:grpSp>
        <p:sp>
          <p:nvSpPr>
            <p:cNvPr id="25606" name="Oval 12"/>
            <p:cNvSpPr>
              <a:spLocks noChangeArrowheads="1"/>
            </p:cNvSpPr>
            <p:nvPr/>
          </p:nvSpPr>
          <p:spPr bwMode="auto">
            <a:xfrm>
              <a:off x="3276600" y="2438400"/>
              <a:ext cx="2819400" cy="1600200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4267200" y="2971800"/>
              <a:ext cx="1524000" cy="457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50800" tIns="50800" bIns="50800" anchor="ctr"/>
            <a:lstStyle/>
            <a:p>
              <a:pPr marL="39688" indent="-39688" eaLnBrk="0" hangingPunct="0">
                <a:defRPr/>
              </a:pPr>
              <a:r>
                <a:rPr lang="en-CA" sz="1400" kern="0" dirty="0">
                  <a:solidFill>
                    <a:srgbClr val="2B5CA9"/>
                  </a:solidFill>
                  <a:latin typeface="+mj-lt"/>
                  <a:ea typeface="+mj-ea"/>
                  <a:cs typeface="+mj-cs"/>
                </a:rPr>
                <a:t>Informed Practice: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6477000" cy="1143000"/>
          </a:xfrm>
        </p:spPr>
        <p:txBody>
          <a:bodyPr/>
          <a:lstStyle/>
          <a:p>
            <a:r>
              <a:rPr lang="en-CA" smtClean="0"/>
              <a:t>William`s Follow-up</a:t>
            </a:r>
            <a:r>
              <a:rPr lang="en-CA" baseline="-25000" smtClean="0"/>
              <a:t> p63</a:t>
            </a:r>
            <a:endParaRPr lang="en-CA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906BD36-BD76-4251-8338-43C078BD8A1B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24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609600" y="1066800"/>
            <a:ext cx="7772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/>
              <a:t>William took 4 marbles out of his desk . He said that even though the marbles were not the same size, one of the marbles was one fourth of his set of four marbles – the shaded portion of the square is one piece out of four pieces , so it is one fourth of the square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itle 1"/>
          <p:cNvSpPr>
            <a:spLocks noGrp="1"/>
          </p:cNvSpPr>
          <p:nvPr>
            <p:ph type="title"/>
          </p:nvPr>
        </p:nvSpPr>
        <p:spPr>
          <a:xfrm>
            <a:off x="1066800" y="-76200"/>
            <a:ext cx="6400800" cy="1281113"/>
          </a:xfrm>
        </p:spPr>
        <p:txBody>
          <a:bodyPr/>
          <a:lstStyle/>
          <a:p>
            <a:r>
              <a:rPr lang="en-CA" smtClean="0"/>
              <a:t>Maria`s Follow-up </a:t>
            </a:r>
            <a:r>
              <a:rPr lang="en-CA" baseline="-25000" smtClean="0"/>
              <a:t>pg 64</a:t>
            </a:r>
            <a:endParaRPr lang="en-CA" smtClean="0"/>
          </a:p>
        </p:txBody>
      </p:sp>
      <p:sp>
        <p:nvSpPr>
          <p:cNvPr id="27652" name="Content Placeholder 2"/>
          <p:cNvSpPr>
            <a:spLocks noGrp="1"/>
          </p:cNvSpPr>
          <p:nvPr>
            <p:ph idx="1"/>
          </p:nvPr>
        </p:nvSpPr>
        <p:spPr>
          <a:xfrm>
            <a:off x="609600" y="4343400"/>
            <a:ext cx="8229600" cy="1219200"/>
          </a:xfrm>
        </p:spPr>
        <p:txBody>
          <a:bodyPr/>
          <a:lstStyle/>
          <a:p>
            <a:pPr marL="96838" indent="0">
              <a:buFont typeface="Arial" charset="0"/>
              <a:buNone/>
            </a:pPr>
            <a:r>
              <a:rPr lang="en-CA" sz="2400" smtClean="0"/>
              <a:t>“</a:t>
            </a:r>
            <a:r>
              <a:rPr lang="en-CA" sz="2400" smtClean="0">
                <a:latin typeface="Jokerman" pitchFamily="82" charset="0"/>
              </a:rPr>
              <a:t>No, one fourth is not shaded because Square 1 is not divided into 4 equal parts and Square 2 is divided into 2 unequal parts not 4 parts</a:t>
            </a:r>
            <a:r>
              <a:rPr lang="en-CA" sz="2400" smtClean="0"/>
              <a:t>.”</a:t>
            </a:r>
          </a:p>
        </p:txBody>
      </p:sp>
      <p:sp>
        <p:nvSpPr>
          <p:cNvPr id="276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9F01EB8-E62E-4970-9D0D-3AB880C045C5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25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5800" y="1066800"/>
            <a:ext cx="7848600" cy="838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lIns="50800" tIns="50800" bIns="50800"/>
          <a:lstStyle/>
          <a:p>
            <a:pPr marL="96838" eaLnBrk="0" hangingPunct="0">
              <a:spcBef>
                <a:spcPts val="700"/>
              </a:spcBef>
              <a:buSzPct val="100000"/>
              <a:buFont typeface="Arial" charset="0"/>
              <a:buNone/>
              <a:defRPr/>
            </a:pPr>
            <a:r>
              <a:rPr lang="en-CA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Mrs. Armstrong asked Maria if each of the figures below showed one fourth of the figure shaded.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Placemat Part 2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Add to your group’s placemat any new information you have about Maria or William’s understanding.</a:t>
            </a:r>
          </a:p>
          <a:p>
            <a:r>
              <a:rPr lang="en-CA" smtClean="0"/>
              <a:t>Complete the circle in middle: How can this follow-up student work inform teaching/practice? 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9511BDD-869E-455D-BB5A-46B9A59E946D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26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509713"/>
          </a:xfrm>
        </p:spPr>
        <p:txBody>
          <a:bodyPr/>
          <a:lstStyle/>
          <a:p>
            <a:r>
              <a:rPr lang="en-CA" smtClean="0"/>
              <a:t>Reflection – Your Choice</a:t>
            </a:r>
          </a:p>
        </p:txBody>
      </p:sp>
      <p:sp>
        <p:nvSpPr>
          <p:cNvPr id="29699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257800"/>
          </a:xfrm>
        </p:spPr>
        <p:txBody>
          <a:bodyPr/>
          <a:lstStyle/>
          <a:p>
            <a:r>
              <a:rPr lang="en-CA" smtClean="0"/>
              <a:t>What is your A-HA moment from today? </a:t>
            </a:r>
          </a:p>
          <a:p>
            <a:r>
              <a:rPr lang="en-CA" smtClean="0"/>
              <a:t>Record for your treasure box.</a:t>
            </a:r>
          </a:p>
        </p:txBody>
      </p:sp>
      <p:sp>
        <p:nvSpPr>
          <p:cNvPr id="29700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267200" cy="5257800"/>
          </a:xfrm>
        </p:spPr>
        <p:txBody>
          <a:bodyPr/>
          <a:lstStyle/>
          <a:p>
            <a:r>
              <a:rPr lang="en-CA" smtClean="0"/>
              <a:t>Comment on the following quote:</a:t>
            </a:r>
          </a:p>
          <a:p>
            <a:r>
              <a:rPr lang="en-CA" smtClean="0"/>
              <a:t> </a:t>
            </a:r>
            <a:r>
              <a:rPr lang="en-CA" sz="2600" i="1" smtClean="0"/>
              <a:t>“A fine glass vase goes from treasure to trash, the moment it is broken. Fortunately, something else happens to you and me. Pick up your pieces. Then, help me gather mine.”  ― Vera Nazarian, </a:t>
            </a:r>
          </a:p>
          <a:p>
            <a:endParaRPr lang="en-CA" smtClean="0"/>
          </a:p>
        </p:txBody>
      </p:sp>
      <p:sp>
        <p:nvSpPr>
          <p:cNvPr id="297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9C46F3B-3B94-43EC-B9C3-AB678E89BD94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27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6705600" cy="1509713"/>
          </a:xfrm>
        </p:spPr>
        <p:txBody>
          <a:bodyPr/>
          <a:lstStyle/>
          <a:p>
            <a:r>
              <a:rPr lang="en-CA" sz="5400" smtClean="0"/>
              <a:t>Minds on: Inside/Outside Circle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4191000" cy="838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CA" sz="4400" smtClean="0"/>
              <a:t>4 Discussions:</a:t>
            </a:r>
          </a:p>
          <a:p>
            <a:endParaRPr lang="en-CA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E20C9BE-8F51-45BB-9D35-590D25E9A471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3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3810000" cy="1219200"/>
          </a:xfrm>
        </p:spPr>
        <p:txBody>
          <a:bodyPr/>
          <a:lstStyle/>
          <a:p>
            <a:r>
              <a:rPr lang="en-CA" smtClean="0"/>
              <a:t>Discussion #1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7772400" cy="1295400"/>
          </a:xfrm>
        </p:spPr>
        <p:txBody>
          <a:bodyPr/>
          <a:lstStyle/>
          <a:p>
            <a:r>
              <a:rPr lang="en-CA" smtClean="0"/>
              <a:t>Describe any experience you have had with portfolio assessment?</a:t>
            </a:r>
            <a:endParaRPr lang="en-CA" b="1" u="sng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E5823F7-2FEB-46AA-A711-4A955403C24E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3962400" cy="1371600"/>
          </a:xfrm>
        </p:spPr>
        <p:txBody>
          <a:bodyPr/>
          <a:lstStyle/>
          <a:p>
            <a:r>
              <a:rPr lang="en-CA" smtClean="0"/>
              <a:t>Discussion #2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76400"/>
          </a:xfrm>
        </p:spPr>
        <p:txBody>
          <a:bodyPr/>
          <a:lstStyle/>
          <a:p>
            <a:r>
              <a:rPr lang="en-US" smtClean="0"/>
              <a:t>What is one thing from Chris’ presentation that you don’t think would work in K-4? How could this be tweaked for K-4?</a:t>
            </a:r>
            <a:endParaRPr lang="en-CA" smtClean="0"/>
          </a:p>
          <a:p>
            <a:endParaRPr lang="en-CA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0B2BB9-6D0C-4EF2-B411-CB4B28EFAD5B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838200" y="90488"/>
            <a:ext cx="4038600" cy="1509712"/>
          </a:xfrm>
        </p:spPr>
        <p:txBody>
          <a:bodyPr/>
          <a:lstStyle/>
          <a:p>
            <a:r>
              <a:rPr lang="en-CA" smtClean="0"/>
              <a:t>Discussion #3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Describe one criterion that you would like to see represented in a student portfolio? Explain.</a:t>
            </a:r>
            <a:endParaRPr lang="en-CA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D74838E-BCDB-4FD0-91EC-BF321036A96D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Discussion #4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Describe an idea about assessment that you would like to learn more about? </a:t>
            </a:r>
            <a:endParaRPr lang="en-CA" smtClean="0"/>
          </a:p>
          <a:p>
            <a:endParaRPr lang="en-CA" smtClean="0"/>
          </a:p>
          <a:p>
            <a:endParaRPr lang="en-CA" smtClean="0"/>
          </a:p>
          <a:p>
            <a:endParaRPr lang="en-CA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1A11CBE-8E71-42DA-8A80-E32FB47B5E4A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Sharing Our Stories</a:t>
            </a: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012DCA6-FD1C-40B4-9B0F-D9FC01E6B9D2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8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Fruity Set Problem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In groups of 4 (mixed grade), work together to solve the following problem. (you may use materials/manipulatives)</a:t>
            </a:r>
          </a:p>
          <a:p>
            <a:r>
              <a:rPr lang="en-CA" smtClean="0"/>
              <a:t>Record your solution on chart paper.</a:t>
            </a:r>
          </a:p>
          <a:p>
            <a:r>
              <a:rPr lang="en-CA" smtClean="0"/>
              <a:t>Post your solution.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5F577D3-43E9-4BCB-892E-64E256BE45ED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9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1711</TotalTime>
  <Pages>0</Pages>
  <Words>859</Words>
  <Characters>0</Characters>
  <Application>Microsoft Office PowerPoint</Application>
  <PresentationFormat>On-screen Show (4:3)</PresentationFormat>
  <Lines>0</Lines>
  <Paragraphs>130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2_Default Design</vt:lpstr>
      <vt:lpstr>Math CAMPPP 2012</vt:lpstr>
      <vt:lpstr>Participant Learning Goals:</vt:lpstr>
      <vt:lpstr>Minds on: Inside/Outside Circle</vt:lpstr>
      <vt:lpstr>Discussion #1</vt:lpstr>
      <vt:lpstr>Discussion #2</vt:lpstr>
      <vt:lpstr>Discussion #3</vt:lpstr>
      <vt:lpstr>Discussion #4</vt:lpstr>
      <vt:lpstr>Sharing Our Stories</vt:lpstr>
      <vt:lpstr>The Fruity Set Problem</vt:lpstr>
      <vt:lpstr>The Fruity Set Problem</vt:lpstr>
      <vt:lpstr>Gallery Walk</vt:lpstr>
      <vt:lpstr>Guess and Check</vt:lpstr>
      <vt:lpstr>Draw a Diagram</vt:lpstr>
      <vt:lpstr>Another Diagram</vt:lpstr>
      <vt:lpstr>Working Backwards</vt:lpstr>
      <vt:lpstr>Algebraic Solution</vt:lpstr>
      <vt:lpstr>Finding a Pattern</vt:lpstr>
      <vt:lpstr>Myth: fractional parts of an area need to look exactly the same (size and shape)</vt:lpstr>
      <vt:lpstr>Is one fourth of the square in the picture shaded?</vt:lpstr>
      <vt:lpstr>Maria’s Response p62</vt:lpstr>
      <vt:lpstr>William’s Response p63</vt:lpstr>
      <vt:lpstr>Placemat</vt:lpstr>
      <vt:lpstr>Group Placemat</vt:lpstr>
      <vt:lpstr>William`s Follow-up p63</vt:lpstr>
      <vt:lpstr>Maria`s Follow-up pg 64</vt:lpstr>
      <vt:lpstr>Placemat Part 2</vt:lpstr>
      <vt:lpstr>Reflection – Your Choice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65</cp:revision>
  <dcterms:modified xsi:type="dcterms:W3CDTF">2012-07-27T00:23:12Z</dcterms:modified>
</cp:coreProperties>
</file>